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32"/>
  </p:notesMasterIdLst>
  <p:sldIdLst>
    <p:sldId id="256" r:id="rId2"/>
    <p:sldId id="374" r:id="rId3"/>
    <p:sldId id="284" r:id="rId4"/>
    <p:sldId id="285" r:id="rId5"/>
    <p:sldId id="286" r:id="rId6"/>
    <p:sldId id="288" r:id="rId7"/>
    <p:sldId id="371" r:id="rId8"/>
    <p:sldId id="287" r:id="rId9"/>
    <p:sldId id="372" r:id="rId10"/>
    <p:sldId id="336" r:id="rId11"/>
    <p:sldId id="259" r:id="rId12"/>
    <p:sldId id="260" r:id="rId13"/>
    <p:sldId id="359" r:id="rId14"/>
    <p:sldId id="360" r:id="rId15"/>
    <p:sldId id="364" r:id="rId16"/>
    <p:sldId id="362" r:id="rId17"/>
    <p:sldId id="265" r:id="rId18"/>
    <p:sldId id="274" r:id="rId19"/>
    <p:sldId id="363" r:id="rId20"/>
    <p:sldId id="268" r:id="rId21"/>
    <p:sldId id="339" r:id="rId22"/>
    <p:sldId id="340" r:id="rId23"/>
    <p:sldId id="355" r:id="rId24"/>
    <p:sldId id="357" r:id="rId25"/>
    <p:sldId id="411" r:id="rId26"/>
    <p:sldId id="289" r:id="rId27"/>
    <p:sldId id="290" r:id="rId28"/>
    <p:sldId id="291" r:id="rId29"/>
    <p:sldId id="356" r:id="rId30"/>
    <p:sldId id="365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09"/>
    <p:restoredTop sz="80286"/>
  </p:normalViewPr>
  <p:slideViewPr>
    <p:cSldViewPr snapToGrid="0">
      <p:cViewPr varScale="1">
        <p:scale>
          <a:sx n="86" d="100"/>
          <a:sy n="86" d="100"/>
        </p:scale>
        <p:origin x="12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tiff>
</file>

<file path=ppt/media/image2.png>
</file>

<file path=ppt/media/image3.sv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915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year, CSC major hit a 30-year record:</a:t>
            </a:r>
          </a:p>
          <a:p>
            <a:endParaRPr lang="en-US" dirty="0"/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18&amp;18J: 33M + 3m, graduating this May.</a:t>
            </a:r>
            <a:b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19&amp;19J: 41M + 1m</a:t>
            </a:r>
            <a:b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20&amp;20J: 39M + 3m</a:t>
            </a:r>
            <a:b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21&amp;21J: 1M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D7D51-25E3-014D-9E69-3E09100025C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7406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D7D51-25E3-014D-9E69-3E09100025C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031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I log into </a:t>
            </a:r>
            <a:r>
              <a:rPr lang="en-US" dirty="0" err="1"/>
              <a:t>bannerweb</a:t>
            </a:r>
            <a:r>
              <a:rPr lang="en-US" dirty="0"/>
              <a:t> I can see my advisees, but there’s no way to track their</a:t>
            </a:r>
            <a:r>
              <a:rPr lang="en-US" baseline="0" dirty="0"/>
              <a:t> progress toward completing the major.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D7D51-25E3-014D-9E69-3E09100025C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9366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worked really well when I had 10 or so advisees, but now I have 43!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D7D51-25E3-014D-9E69-3E09100025C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0310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1" dirty="0">
                <a:solidFill>
                  <a:schemeClr val="tx1"/>
                </a:solidFill>
              </a:rPr>
              <a:t>All Phases </a:t>
            </a:r>
          </a:p>
          <a:p>
            <a:pPr marL="408194" indent="-408194">
              <a:buFont typeface="Arial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Each phase feeds into the next</a:t>
            </a:r>
          </a:p>
          <a:p>
            <a:pPr marL="408194" indent="-408194">
              <a:buFont typeface="Arial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Iteration is key!</a:t>
            </a:r>
          </a:p>
          <a:p>
            <a:pPr marL="408194" indent="-408194">
              <a:buFont typeface="Arial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Users involved at all phases of the process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15FC3B-C7BC-2D44-A317-8886A1DA9FE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300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83C958-1F1B-2347-8B37-D6BC4B56CB47}" type="slidenum">
              <a:rPr lang="en-US" altLang="en-US" smtClean="0"/>
              <a:pPr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08866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3D726F-AA01-4A9D-81D1-A09838CFA853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7986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a paper prototype for a transit app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072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jcrouser.github.io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usabilitybok.org/glossary/19#term402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 to Coding with Python– Prototyping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47612-0F01-5A1D-003F-59C048DD3D08}"/>
              </a:ext>
            </a:extLst>
          </p:cNvPr>
          <p:cNvSpPr txBox="1"/>
          <p:nvPr/>
        </p:nvSpPr>
        <p:spPr>
          <a:xfrm>
            <a:off x="2286000" y="6342185"/>
            <a:ext cx="744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based off slides courtesy of Jordan Crouser (</a:t>
            </a:r>
            <a:r>
              <a:rPr lang="en-US" dirty="0">
                <a:hlinkClick r:id="rId3"/>
              </a:rPr>
              <a:t>https://jcrouser.github.io/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44703-CBFF-6541-9FC3-6C541D2B3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7AC7B-60AA-ED4F-90E9-9C023500F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Let’s say you wanted to </a:t>
            </a:r>
            <a:r>
              <a:rPr lang="en-US" sz="2800" dirty="0" err="1"/>
              <a:t>actally</a:t>
            </a:r>
            <a:r>
              <a:rPr lang="en-US" sz="2800" dirty="0"/>
              <a:t> implement this;</a:t>
            </a:r>
          </a:p>
          <a:p>
            <a:pPr marL="0" indent="0" algn="ctr">
              <a:buNone/>
            </a:pPr>
            <a:r>
              <a:rPr lang="en-US" sz="2800" b="1" dirty="0"/>
              <a:t>where do you start</a:t>
            </a:r>
            <a:r>
              <a:rPr lang="en-US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719731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User-centered design framework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3540384" y="1541509"/>
            <a:ext cx="4169861" cy="4050960"/>
            <a:chOff x="2998532" y="1403940"/>
            <a:chExt cx="6134001" cy="566928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98532" y="1403940"/>
              <a:ext cx="6134001" cy="5669280"/>
            </a:xfrm>
            <a:prstGeom prst="rect">
              <a:avLst/>
            </a:prstGeom>
          </p:spPr>
        </p:pic>
        <p:sp>
          <p:nvSpPr>
            <p:cNvPr id="3" name="Oval 2"/>
            <p:cNvSpPr/>
            <p:nvPr/>
          </p:nvSpPr>
          <p:spPr bwMode="auto">
            <a:xfrm>
              <a:off x="4811436" y="3062030"/>
              <a:ext cx="2308919" cy="2011680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81639" tIns="40819" rIns="81639" bIns="40819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16347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250" b="1" dirty="0">
                <a:latin typeface="Arial" pitchFamily="-110" charset="0"/>
              </a:endParaRP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5215648" y="3759856"/>
              <a:ext cx="1699796" cy="1095155"/>
              <a:chOff x="6815595" y="3285615"/>
              <a:chExt cx="1290241" cy="912630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4"/>
              <a:srcRect l="26633" t="73537" r="33109" b="7620"/>
              <a:stretch/>
            </p:blipFill>
            <p:spPr>
              <a:xfrm>
                <a:off x="6898360" y="3285615"/>
                <a:ext cx="1124712" cy="612414"/>
              </a:xfrm>
              <a:prstGeom prst="rect">
                <a:avLst/>
              </a:prstGeom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6815595" y="3866223"/>
                <a:ext cx="1290241" cy="3320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50" b="1" dirty="0"/>
                  <a:t>Users</a:t>
                </a:r>
              </a:p>
            </p:txBody>
          </p:sp>
        </p:grpSp>
      </p:grpSp>
      <p:sp>
        <p:nvSpPr>
          <p:cNvPr id="10" name="TextBox 9"/>
          <p:cNvSpPr txBox="1"/>
          <p:nvPr/>
        </p:nvSpPr>
        <p:spPr>
          <a:xfrm>
            <a:off x="7710246" y="204952"/>
            <a:ext cx="4169862" cy="623796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r>
              <a:rPr lang="en-US" sz="2000" b="1" dirty="0">
                <a:solidFill>
                  <a:srgbClr val="003470"/>
                </a:solidFill>
              </a:rPr>
              <a:t>1) Discovery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Learning about your users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Modeling your users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Analyzing your users’ tasks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Eliciting and defining clear product requirements</a:t>
            </a:r>
          </a:p>
          <a:p>
            <a:pPr marL="255109" indent="-255109">
              <a:buFont typeface="Arial"/>
              <a:buChar char="•"/>
            </a:pPr>
            <a:endParaRPr lang="en-US" sz="2000" dirty="0">
              <a:solidFill>
                <a:srgbClr val="003470"/>
              </a:solidFill>
            </a:endParaRPr>
          </a:p>
          <a:p>
            <a:r>
              <a:rPr lang="en-US" sz="2000" b="1" dirty="0">
                <a:solidFill>
                  <a:srgbClr val="003470"/>
                </a:solidFill>
              </a:rPr>
              <a:t>2)  </a:t>
            </a:r>
            <a:r>
              <a:rPr lang="en-US" sz="2000" b="1" dirty="0" err="1">
                <a:solidFill>
                  <a:srgbClr val="003470"/>
                </a:solidFill>
              </a:rPr>
              <a:t>Concepting</a:t>
            </a:r>
            <a:r>
              <a:rPr lang="en-US" sz="2000" b="1" dirty="0">
                <a:solidFill>
                  <a:srgbClr val="003470"/>
                </a:solidFill>
              </a:rPr>
              <a:t> Phase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Developing conceptual models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Solving design problems through ideation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Detailed design activities</a:t>
            </a:r>
          </a:p>
          <a:p>
            <a:pPr marL="255109" indent="-255109">
              <a:buFont typeface="Arial"/>
              <a:buChar char="•"/>
            </a:pPr>
            <a:endParaRPr lang="en-US" sz="2000" dirty="0">
              <a:solidFill>
                <a:srgbClr val="003470"/>
              </a:solidFill>
            </a:endParaRPr>
          </a:p>
          <a:p>
            <a:r>
              <a:rPr lang="en-US" sz="2000" b="1" dirty="0">
                <a:solidFill>
                  <a:srgbClr val="003470"/>
                </a:solidFill>
              </a:rPr>
              <a:t>3) Prototyping + User Testing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Delivery of a high-quality product that meets users’ needs and is easy to learn and use </a:t>
            </a:r>
          </a:p>
          <a:p>
            <a:endParaRPr lang="en-US" dirty="0">
              <a:solidFill>
                <a:srgbClr val="003470"/>
              </a:solidFill>
            </a:endParaRPr>
          </a:p>
          <a:p>
            <a:endParaRPr lang="en-US" dirty="0">
              <a:solidFill>
                <a:srgbClr val="003470"/>
              </a:solidFill>
            </a:endParaRPr>
          </a:p>
          <a:p>
            <a:endParaRPr lang="en-US" b="1" dirty="0">
              <a:solidFill>
                <a:srgbClr val="00347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00563" y="6507006"/>
            <a:ext cx="7529083" cy="27479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pPr marL="0" lvl="1" algn="ctr"/>
            <a:r>
              <a:rPr lang="en-US" sz="1250" dirty="0"/>
              <a:t>http://</a:t>
            </a:r>
            <a:r>
              <a:rPr lang="en-US" sz="1250" dirty="0" err="1"/>
              <a:t>www.uxmatters.com</a:t>
            </a:r>
            <a:r>
              <a:rPr lang="en-US" sz="1250" dirty="0"/>
              <a:t>/</a:t>
            </a:r>
            <a:r>
              <a:rPr lang="en-US" sz="1250" dirty="0" err="1"/>
              <a:t>mt</a:t>
            </a:r>
            <a:r>
              <a:rPr lang="en-US" sz="1250" dirty="0"/>
              <a:t>/archives/2010/07/design-is-a-process-not-a-</a:t>
            </a:r>
            <a:r>
              <a:rPr lang="en-US" sz="1250" dirty="0" err="1"/>
              <a:t>methodology.php</a:t>
            </a:r>
            <a:endParaRPr lang="en-US" sz="1250" dirty="0"/>
          </a:p>
        </p:txBody>
      </p:sp>
      <p:sp>
        <p:nvSpPr>
          <p:cNvPr id="16" name="Block Arc 15"/>
          <p:cNvSpPr/>
          <p:nvPr/>
        </p:nvSpPr>
        <p:spPr>
          <a:xfrm rot="16840344">
            <a:off x="3538542" y="1481023"/>
            <a:ext cx="4152027" cy="4130837"/>
          </a:xfrm>
          <a:prstGeom prst="blockArc">
            <a:avLst>
              <a:gd name="adj1" fmla="val 6502684"/>
              <a:gd name="adj2" fmla="val 20955343"/>
              <a:gd name="adj3" fmla="val 31062"/>
            </a:avLst>
          </a:prstGeom>
          <a:solidFill>
            <a:schemeClr val="bg1">
              <a:alpha val="7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7" tIns="28574" rIns="57147" bIns="28574" rtlCol="0" anchor="ctr"/>
          <a:lstStyle/>
          <a:p>
            <a:pPr algn="ctr"/>
            <a:endParaRPr lang="en-US" sz="1125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710245" y="4163727"/>
            <a:ext cx="3987770" cy="2084967"/>
          </a:xfrm>
          <a:prstGeom prst="rect">
            <a:avLst/>
          </a:prstGeom>
          <a:solidFill>
            <a:srgbClr val="FFFFFF">
              <a:alpha val="5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7" tIns="28574" rIns="57147" bIns="28574" rtlCol="0" anchor="ctr"/>
          <a:lstStyle/>
          <a:p>
            <a:pPr algn="ctr"/>
            <a:endParaRPr lang="en-US" sz="1125"/>
          </a:p>
        </p:txBody>
      </p:sp>
    </p:spTree>
    <p:extLst>
      <p:ext uri="{BB962C8B-B14F-4D97-AF65-F5344CB8AC3E}">
        <p14:creationId xmlns:p14="http://schemas.microsoft.com/office/powerpoint/2010/main" val="1672494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Competitive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681" y="1123837"/>
            <a:ext cx="5486400" cy="4802738"/>
          </a:xfrm>
        </p:spPr>
        <p:txBody>
          <a:bodyPr>
            <a:noAutofit/>
          </a:bodyPr>
          <a:lstStyle/>
          <a:p>
            <a:r>
              <a:rPr lang="en-US" sz="2800" b="1" dirty="0"/>
              <a:t>Why? </a:t>
            </a:r>
          </a:p>
          <a:p>
            <a:pPr lvl="1"/>
            <a:r>
              <a:rPr lang="en-US" sz="2400" dirty="0"/>
              <a:t>If you look at what already exists, you might be able to identify potential issues in advance</a:t>
            </a:r>
          </a:p>
          <a:p>
            <a:pPr lvl="1"/>
            <a:r>
              <a:rPr lang="en-US" sz="2400" dirty="0"/>
              <a:t>Also helps establish your unique contribution</a:t>
            </a:r>
          </a:p>
          <a:p>
            <a:r>
              <a:rPr lang="en-US" sz="2800" b="1" dirty="0"/>
              <a:t>How?</a:t>
            </a:r>
          </a:p>
          <a:p>
            <a:pPr lvl="1"/>
            <a:r>
              <a:rPr lang="en-US" sz="2400" dirty="0"/>
              <a:t>Literature or product review</a:t>
            </a:r>
          </a:p>
          <a:p>
            <a:pPr lvl="1"/>
            <a:r>
              <a:rPr lang="en-US" sz="2400" dirty="0"/>
              <a:t>Analysis  </a:t>
            </a:r>
          </a:p>
          <a:p>
            <a:pPr lvl="2">
              <a:buFont typeface="Wingdings" charset="2"/>
              <a:buChar char="§"/>
            </a:pPr>
            <a:r>
              <a:rPr lang="en-US" sz="1800" dirty="0"/>
              <a:t>What are the existing tools? </a:t>
            </a:r>
          </a:p>
          <a:p>
            <a:pPr lvl="2">
              <a:buFont typeface="Wingdings" charset="2"/>
              <a:buChar char="§"/>
            </a:pPr>
            <a:r>
              <a:rPr lang="en-US" sz="1800" dirty="0"/>
              <a:t>What is their purpose?</a:t>
            </a:r>
          </a:p>
          <a:p>
            <a:pPr lvl="2">
              <a:buFont typeface="Wingdings" charset="2"/>
              <a:buChar char="§"/>
            </a:pPr>
            <a:r>
              <a:rPr lang="en-US" sz="1800" b="1" dirty="0"/>
              <a:t>What audience are they aiming for?</a:t>
            </a:r>
          </a:p>
          <a:p>
            <a:pPr lvl="2">
              <a:buFont typeface="Wingdings" charset="2"/>
              <a:buChar char="§"/>
            </a:pPr>
            <a:r>
              <a:rPr lang="en-US" sz="1800" dirty="0"/>
              <a:t>What kinds of strategies are they using? </a:t>
            </a:r>
          </a:p>
          <a:p>
            <a:pPr lvl="2">
              <a:buFont typeface="Wingdings" charset="2"/>
              <a:buChar char="§"/>
            </a:pPr>
            <a:r>
              <a:rPr lang="en-US" sz="1800" dirty="0"/>
              <a:t>What functionality do they contain? </a:t>
            </a:r>
          </a:p>
          <a:p>
            <a:pPr lvl="2">
              <a:buFont typeface="Wingdings" charset="2"/>
              <a:buChar char="§"/>
            </a:pPr>
            <a:r>
              <a:rPr lang="en-US" sz="1800" dirty="0"/>
              <a:t>What are their strengths and shortcomings? </a:t>
            </a:r>
          </a:p>
          <a:p>
            <a:pPr lvl="1"/>
            <a:r>
              <a:rPr lang="en-US" sz="2400" dirty="0"/>
              <a:t>Identify opportunities and design constraints</a:t>
            </a:r>
          </a:p>
        </p:txBody>
      </p:sp>
      <p:pic>
        <p:nvPicPr>
          <p:cNvPr id="5" name="Content Placeholder 5" descr="rainbow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328481" y="2537412"/>
            <a:ext cx="2888810" cy="222885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6545058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your audience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55109" indent="-255109"/>
            <a:r>
              <a:rPr lang="en-US" sz="2800" dirty="0"/>
              <a:t>Learning about their problem</a:t>
            </a:r>
          </a:p>
          <a:p>
            <a:pPr marL="524503" lvl="1" indent="-255109"/>
            <a:r>
              <a:rPr lang="en-US" sz="2400" dirty="0"/>
              <a:t>Semi-structured interview </a:t>
            </a:r>
          </a:p>
          <a:p>
            <a:pPr marL="255109" indent="-255109"/>
            <a:r>
              <a:rPr lang="en-US" sz="2800" dirty="0"/>
              <a:t>Analyzing their tasks</a:t>
            </a:r>
          </a:p>
          <a:p>
            <a:pPr marL="524503" lvl="1" indent="-255109"/>
            <a:r>
              <a:rPr lang="en-US" sz="2400" dirty="0"/>
              <a:t>Hierarchical task analysis</a:t>
            </a:r>
          </a:p>
          <a:p>
            <a:pPr marL="255109" indent="-255109"/>
            <a:r>
              <a:rPr lang="en-US" sz="2800" dirty="0"/>
              <a:t>Modeling users</a:t>
            </a:r>
          </a:p>
          <a:p>
            <a:pPr marL="524503" lvl="1" indent="-255109"/>
            <a:r>
              <a:rPr lang="en-US" sz="2400" dirty="0"/>
              <a:t>Personas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58892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Semi-structured interviews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84179" y="864108"/>
            <a:ext cx="8454902" cy="5457864"/>
          </a:xfrm>
        </p:spPr>
        <p:txBody>
          <a:bodyPr>
            <a:noAutofit/>
          </a:bodyPr>
          <a:lstStyle/>
          <a:p>
            <a:r>
              <a:rPr lang="en-US" sz="2400" b="1" dirty="0"/>
              <a:t>Why?</a:t>
            </a:r>
            <a:r>
              <a:rPr lang="en-US" sz="2400" dirty="0"/>
              <a:t> </a:t>
            </a:r>
          </a:p>
          <a:p>
            <a:pPr lvl="1"/>
            <a:r>
              <a:rPr lang="en-US" sz="2000" dirty="0"/>
              <a:t>gather qualitative data about users to understand the problem</a:t>
            </a:r>
          </a:p>
          <a:p>
            <a:pPr lvl="1"/>
            <a:r>
              <a:rPr lang="en-US" sz="2000" dirty="0"/>
              <a:t>can help identify key differences between designer and target user</a:t>
            </a:r>
          </a:p>
          <a:p>
            <a:r>
              <a:rPr lang="en-US" sz="2400" b="1" dirty="0"/>
              <a:t>How?</a:t>
            </a:r>
          </a:p>
          <a:p>
            <a:pPr lvl="1"/>
            <a:r>
              <a:rPr lang="en-US" sz="2000" dirty="0"/>
              <a:t>ask open-ended questions</a:t>
            </a:r>
          </a:p>
          <a:p>
            <a:pPr lvl="1"/>
            <a:r>
              <a:rPr lang="en-US" sz="2000" dirty="0"/>
              <a:t>bring along a “cheat sheet” to </a:t>
            </a:r>
          </a:p>
          <a:p>
            <a:pPr marL="458788" lvl="1" indent="0">
              <a:buNone/>
            </a:pPr>
            <a:r>
              <a:rPr lang="en-US" sz="2000" dirty="0"/>
              <a:t>ensure that you gather all the </a:t>
            </a:r>
          </a:p>
          <a:p>
            <a:pPr marL="458788" lvl="1" indent="0">
              <a:buNone/>
            </a:pPr>
            <a:r>
              <a:rPr lang="en-US" sz="2000" dirty="0"/>
              <a:t>information you need</a:t>
            </a:r>
          </a:p>
          <a:p>
            <a:r>
              <a:rPr lang="en-US" sz="2400" b="1" dirty="0"/>
              <a:t>Some tips</a:t>
            </a:r>
            <a:r>
              <a:rPr lang="en-US" sz="2400" dirty="0"/>
              <a:t>:</a:t>
            </a:r>
          </a:p>
          <a:p>
            <a:pPr lvl="1"/>
            <a:r>
              <a:rPr lang="en-US" sz="2000" dirty="0"/>
              <a:t>establish trust at the beginning</a:t>
            </a:r>
          </a:p>
          <a:p>
            <a:pPr lvl="1"/>
            <a:r>
              <a:rPr lang="en-US" sz="2000" dirty="0"/>
              <a:t>participant engagement will vary</a:t>
            </a:r>
          </a:p>
          <a:p>
            <a:pPr lvl="1"/>
            <a:r>
              <a:rPr lang="en-US" sz="2000" dirty="0"/>
              <a:t>be flexible, but make sure you get what you came for</a:t>
            </a:r>
          </a:p>
          <a:p>
            <a:pPr lvl="1"/>
            <a:r>
              <a:rPr lang="en-US" sz="2000" dirty="0"/>
              <a:t>consider recording or note-taking to help with recall</a:t>
            </a:r>
          </a:p>
          <a:p>
            <a:endParaRPr lang="en-US" sz="2400" dirty="0"/>
          </a:p>
          <a:p>
            <a:pPr lvl="2"/>
            <a:endParaRPr lang="en-US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3447" y="2252853"/>
            <a:ext cx="3698355" cy="234315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2738425" y="6535796"/>
            <a:ext cx="6934200" cy="24600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pPr algn="ctr"/>
            <a:r>
              <a:rPr lang="en-US" sz="1063" dirty="0"/>
              <a:t>Wood, L. E. (1997). Semi-structured interviewing for user-centered design. </a:t>
            </a:r>
            <a:r>
              <a:rPr lang="en-US" sz="1063" i="1" dirty="0"/>
              <a:t>interactions</a:t>
            </a:r>
            <a:r>
              <a:rPr lang="en-US" sz="1063" dirty="0"/>
              <a:t>, </a:t>
            </a:r>
            <a:r>
              <a:rPr lang="en-US" sz="1063" i="1" dirty="0"/>
              <a:t>4</a:t>
            </a:r>
            <a:r>
              <a:rPr lang="en-US" sz="1063" dirty="0"/>
              <a:t>(2), 48-61.</a:t>
            </a:r>
            <a:endParaRPr lang="en-US" sz="1063" b="1" dirty="0"/>
          </a:p>
        </p:txBody>
      </p:sp>
    </p:spTree>
    <p:extLst>
      <p:ext uri="{BB962C8B-B14F-4D97-AF65-F5344CB8AC3E}">
        <p14:creationId xmlns:p14="http://schemas.microsoft.com/office/powerpoint/2010/main" val="38995889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your audience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55109" indent="-255109"/>
            <a:r>
              <a:rPr lang="en-US" sz="2400" dirty="0"/>
              <a:t>Learning about their problem</a:t>
            </a:r>
          </a:p>
          <a:p>
            <a:pPr marL="524503" lvl="1" indent="-255109"/>
            <a:r>
              <a:rPr lang="en-US" sz="2000" dirty="0"/>
              <a:t>Semi-structured interview </a:t>
            </a:r>
          </a:p>
          <a:p>
            <a:pPr marL="255109" indent="-255109"/>
            <a:r>
              <a:rPr lang="en-US" sz="2400" dirty="0"/>
              <a:t>Analyzing their tasks</a:t>
            </a:r>
          </a:p>
          <a:p>
            <a:pPr marL="524503" lvl="1" indent="-255109"/>
            <a:r>
              <a:rPr lang="en-US" sz="2000" dirty="0"/>
              <a:t>Hierarchical task analysis</a:t>
            </a:r>
          </a:p>
          <a:p>
            <a:pPr marL="255109" indent="-255109"/>
            <a:r>
              <a:rPr lang="en-US" sz="2400" dirty="0"/>
              <a:t>Modeling users</a:t>
            </a:r>
          </a:p>
          <a:p>
            <a:pPr marL="524503" lvl="1" indent="-255109"/>
            <a:r>
              <a:rPr lang="en-US" sz="2000" dirty="0"/>
              <a:t>Personas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3635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Hierarchical task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Why?</a:t>
            </a:r>
          </a:p>
          <a:p>
            <a:pPr lvl="1"/>
            <a:r>
              <a:rPr lang="en-US" sz="2400" dirty="0"/>
              <a:t>Understand user workflow </a:t>
            </a:r>
          </a:p>
          <a:p>
            <a:pPr lvl="1"/>
            <a:r>
              <a:rPr lang="en-US" sz="2400" dirty="0"/>
              <a:t>Identify pain points and areas for optimization </a:t>
            </a:r>
          </a:p>
          <a:p>
            <a:pPr lvl="1"/>
            <a:endParaRPr lang="en-US" sz="2400" dirty="0"/>
          </a:p>
          <a:p>
            <a:r>
              <a:rPr lang="en-US" sz="2800" b="1" dirty="0"/>
              <a:t>How?</a:t>
            </a:r>
          </a:p>
          <a:p>
            <a:pPr lvl="1"/>
            <a:r>
              <a:rPr lang="en-US" sz="2400" dirty="0"/>
              <a:t>Decompose tasks into 4-8 sequential steps</a:t>
            </a:r>
          </a:p>
          <a:p>
            <a:pPr lvl="1"/>
            <a:r>
              <a:rPr lang="en-US" sz="2400" dirty="0"/>
              <a:t>Identify patterns, sequences and skips in the tasks</a:t>
            </a:r>
          </a:p>
          <a:p>
            <a:pPr lvl="1"/>
            <a:r>
              <a:rPr lang="en-US" sz="2400" dirty="0"/>
              <a:t>An example: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429000" y="5772150"/>
            <a:ext cx="4572000" cy="27479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pPr algn="ctr"/>
            <a:endParaRPr lang="en-US" sz="125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4724400" y="6553200"/>
            <a:ext cx="5943600" cy="40957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pPr algn="ctr"/>
            <a:r>
              <a:rPr lang="en-US" sz="1063" dirty="0" err="1"/>
              <a:t>Hackos</a:t>
            </a:r>
            <a:r>
              <a:rPr lang="en-US" sz="1063" dirty="0"/>
              <a:t>, J. &amp; </a:t>
            </a:r>
            <a:r>
              <a:rPr lang="en-US" sz="1063" dirty="0" err="1"/>
              <a:t>Redish</a:t>
            </a:r>
            <a:r>
              <a:rPr lang="en-US" sz="1063" dirty="0"/>
              <a:t>, J. (1998). User and Task Analysis for </a:t>
            </a:r>
            <a:r>
              <a:rPr lang="en-US" sz="1063" i="1" dirty="0">
                <a:hlinkClick r:id="rId2"/>
              </a:rPr>
              <a:t>Interface</a:t>
            </a:r>
            <a:r>
              <a:rPr lang="en-US" sz="1063" dirty="0"/>
              <a:t> Design. </a:t>
            </a:r>
            <a:r>
              <a:rPr lang="en-US" sz="1063" dirty="0" err="1"/>
              <a:t>Chichester</a:t>
            </a:r>
            <a:r>
              <a:rPr lang="en-US" sz="1063" dirty="0"/>
              <a:t>: Wiley. </a:t>
            </a:r>
          </a:p>
          <a:p>
            <a:pPr algn="ctr"/>
            <a:endParaRPr lang="en-US" sz="1063" b="1" dirty="0"/>
          </a:p>
        </p:txBody>
      </p:sp>
    </p:spTree>
    <p:extLst>
      <p:ext uri="{BB962C8B-B14F-4D97-AF65-F5344CB8AC3E}">
        <p14:creationId xmlns:p14="http://schemas.microsoft.com/office/powerpoint/2010/main" val="6205310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analysis example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183" b="1183"/>
          <a:stretch>
            <a:fillRect/>
          </a:stretch>
        </p:blipFill>
        <p:spPr>
          <a:xfrm>
            <a:off x="3429000" y="1521639"/>
            <a:ext cx="8610600" cy="3805578"/>
          </a:xfrm>
        </p:spPr>
      </p:pic>
      <p:sp>
        <p:nvSpPr>
          <p:cNvPr id="5" name="TextBox 4"/>
          <p:cNvSpPr txBox="1"/>
          <p:nvPr/>
        </p:nvSpPr>
        <p:spPr>
          <a:xfrm>
            <a:off x="3429000" y="6553201"/>
            <a:ext cx="5181600" cy="217085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pPr algn="ctr"/>
            <a:r>
              <a:rPr lang="en-US" sz="875" dirty="0"/>
              <a:t>http://i1206241.blogspot.com/2013/01/task-descriptions-hierarchical-</a:t>
            </a:r>
            <a:r>
              <a:rPr lang="en-US" sz="875" dirty="0" err="1"/>
              <a:t>task.html</a:t>
            </a:r>
            <a:endParaRPr lang="en-US" sz="875" dirty="0"/>
          </a:p>
        </p:txBody>
      </p:sp>
    </p:spTree>
    <p:extLst>
      <p:ext uri="{BB962C8B-B14F-4D97-AF65-F5344CB8AC3E}">
        <p14:creationId xmlns:p14="http://schemas.microsoft.com/office/powerpoint/2010/main" val="12201852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your audience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55109" indent="-255109"/>
            <a:r>
              <a:rPr lang="en-US" sz="2800" dirty="0"/>
              <a:t>Learning about your users</a:t>
            </a:r>
          </a:p>
          <a:p>
            <a:pPr marL="524503" lvl="1" indent="-255109"/>
            <a:r>
              <a:rPr lang="en-US" sz="2400" dirty="0"/>
              <a:t>Semi-structured interview </a:t>
            </a:r>
          </a:p>
          <a:p>
            <a:pPr marL="524503" lvl="1" indent="-255109"/>
            <a:r>
              <a:rPr lang="en-US" sz="2400" dirty="0"/>
              <a:t>Contextual inquiry</a:t>
            </a:r>
          </a:p>
          <a:p>
            <a:pPr marL="255109" indent="-255109"/>
            <a:r>
              <a:rPr lang="en-US" sz="2800" dirty="0"/>
              <a:t>Analyzing users’ tasks</a:t>
            </a:r>
          </a:p>
          <a:p>
            <a:pPr marL="524503" lvl="1" indent="-255109"/>
            <a:r>
              <a:rPr lang="en-US" sz="2400" dirty="0"/>
              <a:t>Hierarchical task analysis</a:t>
            </a:r>
          </a:p>
          <a:p>
            <a:pPr marL="255109" indent="-255109"/>
            <a:r>
              <a:rPr lang="en-US" sz="2800" dirty="0"/>
              <a:t>Modeling users</a:t>
            </a:r>
          </a:p>
          <a:p>
            <a:pPr marL="524503" lvl="1" indent="-255109"/>
            <a:r>
              <a:rPr lang="en-US" sz="2400" dirty="0"/>
              <a:t>Personas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70752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1117" y="1745401"/>
            <a:ext cx="7094483" cy="3621024"/>
          </a:xfrm>
        </p:spPr>
        <p:txBody>
          <a:bodyPr>
            <a:noAutofit/>
          </a:bodyPr>
          <a:lstStyle/>
          <a:p>
            <a:r>
              <a:rPr lang="en-US" sz="2800" b="1" dirty="0"/>
              <a:t>Why</a:t>
            </a:r>
            <a:r>
              <a:rPr lang="en-US" sz="2800" dirty="0"/>
              <a:t>? </a:t>
            </a:r>
          </a:p>
          <a:p>
            <a:pPr lvl="1"/>
            <a:r>
              <a:rPr lang="en-US" sz="2400" dirty="0"/>
              <a:t>mechanism for reasoning about user needs</a:t>
            </a:r>
          </a:p>
          <a:p>
            <a:pPr lvl="1"/>
            <a:r>
              <a:rPr lang="en-US" sz="2400" dirty="0"/>
              <a:t>model behavioral characteristics of target users</a:t>
            </a:r>
          </a:p>
          <a:p>
            <a:pPr lvl="1"/>
            <a:r>
              <a:rPr lang="en-US" sz="2400" dirty="0"/>
              <a:t>doesn’t require access to ACTUAL users</a:t>
            </a:r>
          </a:p>
          <a:p>
            <a:r>
              <a:rPr lang="en-US" sz="2800" b="1" dirty="0"/>
              <a:t>How? </a:t>
            </a:r>
          </a:p>
          <a:p>
            <a:pPr lvl="1"/>
            <a:r>
              <a:rPr lang="en-US" sz="2400" dirty="0"/>
              <a:t>fictionalization</a:t>
            </a:r>
          </a:p>
          <a:p>
            <a:pPr lvl="1"/>
            <a:r>
              <a:rPr lang="en-US" sz="2400" dirty="0"/>
              <a:t>narrative, goals, needs, “pain points”</a:t>
            </a:r>
          </a:p>
          <a:p>
            <a:pPr lvl="1"/>
            <a:r>
              <a:rPr lang="en-US" sz="2400" dirty="0"/>
              <a:t>attributes specific to the problem space</a:t>
            </a:r>
          </a:p>
          <a:p>
            <a:pPr lvl="1"/>
            <a:r>
              <a:rPr lang="en-US" sz="2400" dirty="0"/>
              <a:t>data-driven method* using info from interviews</a:t>
            </a:r>
          </a:p>
          <a:p>
            <a:pPr lvl="1"/>
            <a:r>
              <a:rPr lang="en-US" sz="2400" dirty="0"/>
              <a:t>mapping persona to software features</a:t>
            </a:r>
          </a:p>
        </p:txBody>
      </p:sp>
    </p:spTree>
    <p:extLst>
      <p:ext uri="{BB962C8B-B14F-4D97-AF65-F5344CB8AC3E}">
        <p14:creationId xmlns:p14="http://schemas.microsoft.com/office/powerpoint/2010/main" val="3792069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90AC6-BF83-6449-B8B6-739FD187F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0978F-9C7D-8B48-9B4A-6F3B3EE12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User-centered design</a:t>
            </a:r>
          </a:p>
          <a:p>
            <a:pPr lvl="1"/>
            <a:r>
              <a:rPr lang="en-US" sz="2400" dirty="0"/>
              <a:t>What it is</a:t>
            </a:r>
          </a:p>
          <a:p>
            <a:pPr lvl="1"/>
            <a:r>
              <a:rPr lang="en-US" sz="2400" dirty="0"/>
              <a:t>Why do it</a:t>
            </a:r>
          </a:p>
          <a:p>
            <a:pPr lvl="1"/>
            <a:r>
              <a:rPr lang="en-US" sz="2400" dirty="0"/>
              <a:t>Ways to do it</a:t>
            </a:r>
          </a:p>
          <a:p>
            <a:r>
              <a:rPr lang="en-US" sz="2800" dirty="0"/>
              <a:t>Life skill #1: paper prototypes</a:t>
            </a:r>
          </a:p>
          <a:p>
            <a:r>
              <a:rPr lang="en-US" sz="2800" dirty="0"/>
              <a:t>Life skill #2: architecture diagrams</a:t>
            </a:r>
          </a:p>
        </p:txBody>
      </p:sp>
    </p:spTree>
    <p:extLst>
      <p:ext uri="{BB962C8B-B14F-4D97-AF65-F5344CB8AC3E}">
        <p14:creationId xmlns:p14="http://schemas.microsoft.com/office/powerpoint/2010/main" val="42500952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Activity: personas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2800" b="1" dirty="0"/>
              <a:t>Goal</a:t>
            </a:r>
            <a:r>
              <a:rPr lang="en-US" sz="2800" dirty="0"/>
              <a:t>: come up with </a:t>
            </a:r>
            <a:r>
              <a:rPr lang="en-US" sz="2800" b="1" dirty="0"/>
              <a:t>3 personas </a:t>
            </a:r>
            <a:r>
              <a:rPr lang="en-US" sz="2800" dirty="0"/>
              <a:t>that characterize people who might be interested in a public transit app </a:t>
            </a:r>
            <a:endParaRPr lang="en-US" sz="2800" b="1" dirty="0"/>
          </a:p>
        </p:txBody>
      </p:sp>
      <p:grpSp>
        <p:nvGrpSpPr>
          <p:cNvPr id="7" name="Group 6"/>
          <p:cNvGrpSpPr/>
          <p:nvPr/>
        </p:nvGrpSpPr>
        <p:grpSpPr>
          <a:xfrm>
            <a:off x="4196600" y="2683195"/>
            <a:ext cx="6660536" cy="2350242"/>
            <a:chOff x="1215624" y="3709432"/>
            <a:chExt cx="10656858" cy="376038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t="50218"/>
            <a:stretch/>
          </p:blipFill>
          <p:spPr>
            <a:xfrm>
              <a:off x="1215624" y="3885058"/>
              <a:ext cx="5702300" cy="3584761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/>
            <a:srcRect l="6038" b="50664"/>
            <a:stretch/>
          </p:blipFill>
          <p:spPr>
            <a:xfrm>
              <a:off x="6514531" y="3709432"/>
              <a:ext cx="5357951" cy="35526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33312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7AC7B-60AA-ED4F-90E9-9C023500F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Now that we’ve got some end users in mind,</a:t>
            </a:r>
          </a:p>
          <a:p>
            <a:pPr marL="0" indent="0" algn="ctr">
              <a:buNone/>
            </a:pPr>
            <a:r>
              <a:rPr lang="en-US" sz="2800" dirty="0"/>
              <a:t>what would a </a:t>
            </a:r>
            <a:r>
              <a:rPr lang="en-US" sz="2800" b="1" dirty="0"/>
              <a:t>prototype </a:t>
            </a:r>
            <a:r>
              <a:rPr lang="en-US" sz="2800" dirty="0"/>
              <a:t>look like?</a:t>
            </a:r>
          </a:p>
        </p:txBody>
      </p:sp>
    </p:spTree>
    <p:extLst>
      <p:ext uri="{BB962C8B-B14F-4D97-AF65-F5344CB8AC3E}">
        <p14:creationId xmlns:p14="http://schemas.microsoft.com/office/powerpoint/2010/main" val="20264200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F0F3F-BDCC-BF4E-92BB-EB51F43A0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 Life Skill #1: “Paper prototyping”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F79B0-0E50-7A44-AF22-7CF81C7940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b="1" dirty="0"/>
              <a:t>Big idea:</a:t>
            </a:r>
            <a:endParaRPr lang="en-US" sz="2800" dirty="0"/>
          </a:p>
          <a:p>
            <a:pPr lvl="1"/>
            <a:r>
              <a:rPr lang="en-US" sz="2400" dirty="0"/>
              <a:t>Not sure yet whether or not an </a:t>
            </a:r>
            <a:r>
              <a:rPr lang="en-US" sz="2400" b="1" dirty="0"/>
              <a:t>idea</a:t>
            </a:r>
            <a:r>
              <a:rPr lang="en-US" sz="2400" dirty="0"/>
              <a:t> will work? </a:t>
            </a:r>
          </a:p>
          <a:p>
            <a:pPr lvl="1"/>
            <a:r>
              <a:rPr lang="en-US" sz="2400" dirty="0"/>
              <a:t>Making a </a:t>
            </a:r>
            <a:r>
              <a:rPr lang="en-US" sz="2400" b="1" dirty="0"/>
              <a:t>paper version </a:t>
            </a:r>
            <a:r>
              <a:rPr lang="en-US" sz="2400" dirty="0"/>
              <a:t>of an interface is a lot faster and easier than coding a working prototype – start there!</a:t>
            </a:r>
            <a:endParaRPr lang="en-US" sz="2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5E168B-07AE-4441-AC24-059D0D0A9A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296"/>
          <a:stretch/>
        </p:blipFill>
        <p:spPr>
          <a:xfrm>
            <a:off x="4068051" y="3027063"/>
            <a:ext cx="7116417" cy="2966829"/>
          </a:xfrm>
          <a:prstGeom prst="rect">
            <a:avLst/>
          </a:prstGeom>
          <a:ln>
            <a:solidFill>
              <a:srgbClr val="003470"/>
            </a:solidFill>
          </a:ln>
        </p:spPr>
      </p:pic>
    </p:spTree>
    <p:extLst>
      <p:ext uri="{BB962C8B-B14F-4D97-AF65-F5344CB8AC3E}">
        <p14:creationId xmlns:p14="http://schemas.microsoft.com/office/powerpoint/2010/main" val="19879253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46078-0D22-FA4C-9860-008D0E22C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“Paper prototyping”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A2C04-2CA2-F541-9CD0-022482C9F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7241" y="864108"/>
            <a:ext cx="8135007" cy="5741644"/>
          </a:xfrm>
        </p:spPr>
        <p:txBody>
          <a:bodyPr>
            <a:noAutofit/>
          </a:bodyPr>
          <a:lstStyle/>
          <a:p>
            <a:r>
              <a:rPr lang="en-US" sz="2800" dirty="0"/>
              <a:t>Generate </a:t>
            </a:r>
            <a:r>
              <a:rPr lang="en-US" sz="2800" b="1" dirty="0"/>
              <a:t>lots of ideas</a:t>
            </a:r>
          </a:p>
          <a:p>
            <a:r>
              <a:rPr lang="en-US" sz="2800" dirty="0"/>
              <a:t>Engage</a:t>
            </a:r>
            <a:r>
              <a:rPr lang="en-US" sz="2800" b="1" dirty="0"/>
              <a:t> other people </a:t>
            </a:r>
            <a:r>
              <a:rPr lang="en-US" sz="2800" dirty="0"/>
              <a:t>in the design process</a:t>
            </a:r>
          </a:p>
          <a:p>
            <a:r>
              <a:rPr lang="en-US" sz="2800" dirty="0"/>
              <a:t>Identify </a:t>
            </a:r>
            <a:r>
              <a:rPr lang="en-US" sz="2800" b="1" dirty="0"/>
              <a:t>potential problems</a:t>
            </a:r>
            <a:r>
              <a:rPr lang="en-US" sz="2800" dirty="0"/>
              <a:t> before you waste time coding</a:t>
            </a:r>
          </a:p>
          <a:p>
            <a:r>
              <a:rPr lang="en-US" sz="2800" dirty="0"/>
              <a:t>Get </a:t>
            </a:r>
            <a:r>
              <a:rPr lang="en-US" sz="2800" b="1" dirty="0"/>
              <a:t>feedback</a:t>
            </a:r>
            <a:r>
              <a:rPr lang="en-US" sz="2800" dirty="0"/>
              <a:t> quickly, from lots of different people</a:t>
            </a:r>
          </a:p>
          <a:p>
            <a:r>
              <a:rPr lang="en-US" sz="2800" dirty="0"/>
              <a:t>Some tips:</a:t>
            </a:r>
          </a:p>
          <a:p>
            <a:pPr lvl="1"/>
            <a:r>
              <a:rPr lang="en-US" sz="2400" dirty="0"/>
              <a:t>Focus on the </a:t>
            </a:r>
            <a:r>
              <a:rPr lang="en-US" sz="2400" b="1" dirty="0"/>
              <a:t>big picture</a:t>
            </a:r>
            <a:r>
              <a:rPr lang="en-US" sz="2400" dirty="0"/>
              <a:t>, don’t worry about the details</a:t>
            </a:r>
          </a:p>
          <a:p>
            <a:pPr lvl="1"/>
            <a:r>
              <a:rPr lang="en-US" sz="2400" b="1" dirty="0"/>
              <a:t>Think about what you want it to do, </a:t>
            </a:r>
            <a:r>
              <a:rPr lang="en-US" sz="2400" dirty="0"/>
              <a:t>rather than what you know how to implement (we’ll worry about that later)</a:t>
            </a:r>
          </a:p>
          <a:p>
            <a:pPr lvl="1"/>
            <a:r>
              <a:rPr lang="en-US" sz="2400" dirty="0"/>
              <a:t>Not so into arts and crafts? It doesn’t have to be </a:t>
            </a:r>
            <a:r>
              <a:rPr lang="en-US" sz="2400" b="1" dirty="0"/>
              <a:t>actual paper</a:t>
            </a:r>
            <a:r>
              <a:rPr lang="en-US" sz="2400" dirty="0"/>
              <a:t>… Whiteboard / PowerPoint / Keynote will also do the trick!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17893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44703-CBFF-6541-9FC3-6C541D2B3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7AC7B-60AA-ED4F-90E9-9C023500F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How did it go?</a:t>
            </a:r>
          </a:p>
          <a:p>
            <a:pPr marL="0" indent="0" algn="ctr">
              <a:buNone/>
            </a:pPr>
            <a:r>
              <a:rPr lang="en-US" sz="2800" dirty="0"/>
              <a:t>What did you </a:t>
            </a:r>
            <a:r>
              <a:rPr lang="en-US" sz="2800" b="1" dirty="0"/>
              <a:t>notice</a:t>
            </a:r>
            <a:r>
              <a:rPr lang="en-US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004976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F0F3F-BDCC-BF4E-92BB-EB51F43A0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 Life Skill #2: “Architecture diagrams”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F79B0-0E50-7A44-AF22-7CF81C7940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2689" y="864108"/>
            <a:ext cx="8139659" cy="5120640"/>
          </a:xfrm>
        </p:spPr>
        <p:txBody>
          <a:bodyPr anchor="t">
            <a:normAutofit/>
          </a:bodyPr>
          <a:lstStyle/>
          <a:p>
            <a:r>
              <a:rPr lang="en-US" sz="2800" b="1" dirty="0"/>
              <a:t>Big idea:</a:t>
            </a:r>
            <a:endParaRPr lang="en-US" sz="2800" dirty="0"/>
          </a:p>
          <a:p>
            <a:pPr lvl="1"/>
            <a:r>
              <a:rPr lang="en-US" sz="2400" dirty="0"/>
              <a:t>Now that you’ve got an idea of what your interface might look like, break that down into </a:t>
            </a:r>
            <a:r>
              <a:rPr lang="en-US" sz="2400" b="1" dirty="0"/>
              <a:t>manageable pieces</a:t>
            </a:r>
            <a:r>
              <a:rPr lang="en-US" sz="2400" dirty="0"/>
              <a:t> so you can get started</a:t>
            </a:r>
          </a:p>
          <a:p>
            <a:pPr lvl="1"/>
            <a:r>
              <a:rPr lang="en-US" sz="2400" dirty="0"/>
              <a:t>This can happen at </a:t>
            </a:r>
            <a:r>
              <a:rPr lang="en-US" sz="2400" b="1" dirty="0"/>
              <a:t>several levels of detail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83769D-B3DB-EB47-AE2B-3F0C4504E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8325" y="2828952"/>
            <a:ext cx="4855126" cy="390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5355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use case diagram (high level)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572" y="855275"/>
            <a:ext cx="5413164" cy="513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2760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activity diagram (mid level)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682" y="119789"/>
            <a:ext cx="5397708" cy="6618422"/>
          </a:xfrm>
        </p:spPr>
      </p:pic>
    </p:spTree>
    <p:extLst>
      <p:ext uri="{BB962C8B-B14F-4D97-AF65-F5344CB8AC3E}">
        <p14:creationId xmlns:p14="http://schemas.microsoft.com/office/powerpoint/2010/main" val="8645466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class diagram (low level)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894" y="944897"/>
            <a:ext cx="8229600" cy="407941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5084" y="2706473"/>
            <a:ext cx="2986916" cy="3456432"/>
          </a:xfrm>
          <a:prstGeom prst="rect">
            <a:avLst/>
          </a:prstGeom>
          <a:ln w="28575">
            <a:solidFill>
              <a:srgbClr val="003470"/>
            </a:solidFill>
          </a:ln>
        </p:spPr>
      </p:pic>
    </p:spTree>
    <p:extLst>
      <p:ext uri="{BB962C8B-B14F-4D97-AF65-F5344CB8AC3E}">
        <p14:creationId xmlns:p14="http://schemas.microsoft.com/office/powerpoint/2010/main" val="2654946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FE273-9417-A746-935E-CB537AC43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FF2FF-4021-B04B-A2C1-0FA71C6768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0DBB35-6791-5C40-A971-EA69970EE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2630" y="509241"/>
            <a:ext cx="8263467" cy="4648200"/>
          </a:xfrm>
          <a:prstGeom prst="rect">
            <a:avLst/>
          </a:prstGeom>
          <a:ln>
            <a:solidFill>
              <a:srgbClr val="003470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88C152A-D251-A987-E9F2-B3EB604DF04F}"/>
              </a:ext>
            </a:extLst>
          </p:cNvPr>
          <p:cNvSpPr txBox="1"/>
          <p:nvPr/>
        </p:nvSpPr>
        <p:spPr>
          <a:xfrm>
            <a:off x="3612630" y="5301394"/>
            <a:ext cx="826346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Work with a partner to create a paper prototype for a transit app. Take a picture of your prototype to turn in on PLATO. </a:t>
            </a:r>
          </a:p>
        </p:txBody>
      </p:sp>
    </p:spTree>
    <p:extLst>
      <p:ext uri="{BB962C8B-B14F-4D97-AF65-F5344CB8AC3E}">
        <p14:creationId xmlns:p14="http://schemas.microsoft.com/office/powerpoint/2010/main" val="1875912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Hypothetical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sz="6000" dirty="0"/>
          </a:p>
          <a:p>
            <a:pPr marL="0" indent="0" algn="ctr">
              <a:buNone/>
            </a:pPr>
            <a:r>
              <a:rPr lang="en-US" sz="6000" dirty="0"/>
              <a:t>“Advising Assistant”</a:t>
            </a:r>
          </a:p>
        </p:txBody>
      </p:sp>
    </p:spTree>
    <p:extLst>
      <p:ext uri="{BB962C8B-B14F-4D97-AF65-F5344CB8AC3E}">
        <p14:creationId xmlns:p14="http://schemas.microsoft.com/office/powerpoint/2010/main" val="34422191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11D70-576B-F64B-99AC-036227FCC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9D572-7151-7E46-8D4B-31A9E0459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Thinking about your end user early </a:t>
            </a:r>
            <a:r>
              <a:rPr lang="en-US" sz="2400" dirty="0">
                <a:sym typeface="Wingdings" pitchFamily="2" charset="2"/>
              </a:rPr>
              <a:t> you’re</a:t>
            </a:r>
            <a:r>
              <a:rPr lang="en-US" sz="2400" dirty="0"/>
              <a:t> more likely to </a:t>
            </a:r>
            <a:r>
              <a:rPr lang="en-US" sz="2400" b="1" dirty="0"/>
              <a:t>build something that actually solves the problem</a:t>
            </a:r>
          </a:p>
          <a:p>
            <a:r>
              <a:rPr lang="en-US" sz="2400" b="1" dirty="0"/>
              <a:t>“Low-fidelity” prototyping</a:t>
            </a:r>
            <a:r>
              <a:rPr lang="en-US" sz="2400" dirty="0"/>
              <a:t> saves time and energy by helping identify problems before you commit to code</a:t>
            </a:r>
          </a:p>
          <a:p>
            <a:r>
              <a:rPr lang="en-US" sz="2400" b="1" dirty="0"/>
              <a:t>Architecture diagrams</a:t>
            </a:r>
            <a:r>
              <a:rPr lang="en-US" sz="2400" dirty="0"/>
              <a:t> help you plan out your implementation so you don’t run out of time</a:t>
            </a:r>
            <a:endParaRPr lang="en-US" sz="2400" b="1" dirty="0"/>
          </a:p>
          <a:p>
            <a:r>
              <a:rPr lang="en-US" sz="2400" dirty="0"/>
              <a:t>Also, the process is </a:t>
            </a:r>
            <a:r>
              <a:rPr lang="en-US" sz="2400" b="1" dirty="0" err="1"/>
              <a:t>kinda</a:t>
            </a:r>
            <a:r>
              <a:rPr lang="en-US" sz="2400" b="1" dirty="0"/>
              <a:t> fun</a:t>
            </a:r>
            <a:r>
              <a:rPr lang="en-US" sz="24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643825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Hypothetical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b="1" dirty="0"/>
              <a:t>Overview: </a:t>
            </a:r>
            <a:r>
              <a:rPr lang="en-US" dirty="0"/>
              <a:t>over 100 majors and minors in DCIS 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8437" y="1725753"/>
            <a:ext cx="7042825" cy="455712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096000" y="6581002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Image </a:t>
            </a:r>
            <a:r>
              <a:rPr lang="de-DE" sz="1200" dirty="0">
                <a:solidFill>
                  <a:schemeClr val="bg1">
                    <a:lumMod val="75000"/>
                  </a:schemeClr>
                </a:solidFill>
              </a:rPr>
              <a:t>©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JOHN TRABBIC III, Storyboard Artist / Cartoonist</a:t>
            </a:r>
          </a:p>
        </p:txBody>
      </p:sp>
    </p:spTree>
    <p:extLst>
      <p:ext uri="{BB962C8B-B14F-4D97-AF65-F5344CB8AC3E}">
        <p14:creationId xmlns:p14="http://schemas.microsoft.com/office/powerpoint/2010/main" val="780013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Hypothetical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400" b="1" dirty="0"/>
              <a:t>Overview: </a:t>
            </a:r>
            <a:r>
              <a:rPr lang="en-US" sz="2400" dirty="0"/>
              <a:t>three advising faculty </a:t>
            </a:r>
          </a:p>
        </p:txBody>
      </p:sp>
      <p:pic>
        <p:nvPicPr>
          <p:cNvPr id="6" name="Graphic 5" descr="Confused person with solid fill">
            <a:extLst>
              <a:ext uri="{FF2B5EF4-FFF2-40B4-BE49-F238E27FC236}">
                <a16:creationId xmlns:a16="http://schemas.microsoft.com/office/drawing/2014/main" id="{C417DF44-D05E-1F2F-2C62-AF246F19C3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69268" y="2309649"/>
            <a:ext cx="2451538" cy="2451538"/>
          </a:xfrm>
          <a:prstGeom prst="rect">
            <a:avLst/>
          </a:prstGeom>
        </p:spPr>
      </p:pic>
      <p:pic>
        <p:nvPicPr>
          <p:cNvPr id="7" name="Graphic 6" descr="Confused person with solid fill">
            <a:extLst>
              <a:ext uri="{FF2B5EF4-FFF2-40B4-BE49-F238E27FC236}">
                <a16:creationId xmlns:a16="http://schemas.microsoft.com/office/drawing/2014/main" id="{B793B83C-7D74-D8DF-E0C8-01EA9E1015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433792" y="2309649"/>
            <a:ext cx="2451538" cy="2451538"/>
          </a:xfrm>
          <a:prstGeom prst="rect">
            <a:avLst/>
          </a:prstGeom>
        </p:spPr>
      </p:pic>
      <p:pic>
        <p:nvPicPr>
          <p:cNvPr id="8" name="Graphic 7" descr="Confused person with solid fill">
            <a:extLst>
              <a:ext uri="{FF2B5EF4-FFF2-40B4-BE49-F238E27FC236}">
                <a16:creationId xmlns:a16="http://schemas.microsoft.com/office/drawing/2014/main" id="{2F605DA3-A8D4-FE4F-B421-3A6DBECEEE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45916" y="2309649"/>
            <a:ext cx="2451538" cy="2451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945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Hypothetical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400" b="1" dirty="0"/>
              <a:t>Overview</a:t>
            </a:r>
            <a:r>
              <a:rPr lang="en-US" sz="2400" dirty="0"/>
              <a:t>: </a:t>
            </a:r>
            <a:r>
              <a:rPr lang="en-US" sz="2400" dirty="0" err="1"/>
              <a:t>BannerWeb</a:t>
            </a:r>
            <a:r>
              <a:rPr lang="en-US" sz="2400" dirty="0"/>
              <a:t> not hugely helpful</a:t>
            </a:r>
            <a:r>
              <a:rPr lang="mr-IN" sz="2400" dirty="0"/>
              <a:t>…</a:t>
            </a:r>
            <a:endParaRPr lang="en-US" sz="24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013" y="1752837"/>
            <a:ext cx="5229710" cy="423191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7C12C8B-7377-94FF-EAFD-E74F45FD133C}"/>
              </a:ext>
            </a:extLst>
          </p:cNvPr>
          <p:cNvSpPr/>
          <p:nvPr/>
        </p:nvSpPr>
        <p:spPr>
          <a:xfrm>
            <a:off x="5975131" y="2475186"/>
            <a:ext cx="1040524" cy="2995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86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Hypothetical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84180" y="1096791"/>
            <a:ext cx="3705009" cy="4876800"/>
          </a:xfrm>
        </p:spPr>
        <p:txBody>
          <a:bodyPr anchor="t">
            <a:noAutofit/>
          </a:bodyPr>
          <a:lstStyle/>
          <a:p>
            <a:r>
              <a:rPr lang="en-US" sz="2800" b="1" dirty="0"/>
              <a:t>Overview</a:t>
            </a:r>
            <a:r>
              <a:rPr lang="en-US" sz="2800" dirty="0"/>
              <a:t>: </a:t>
            </a:r>
          </a:p>
          <a:p>
            <a:pPr marL="0" indent="0" algn="ctr">
              <a:buNone/>
            </a:pPr>
            <a:r>
              <a:rPr lang="en-US" sz="2800" dirty="0"/>
              <a:t>current process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is </a:t>
            </a:r>
            <a:r>
              <a:rPr lang="en-US" sz="2800" b="1" dirty="0"/>
              <a:t>manual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2800" b="1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b="1" dirty="0"/>
              <a:t>Goal 1:</a:t>
            </a:r>
            <a:endParaRPr lang="en-US" sz="28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detect which courses a student has taken that count toward the major</a:t>
            </a:r>
          </a:p>
          <a:p>
            <a:pPr marL="0" indent="0" algn="ctr">
              <a:spcBef>
                <a:spcPts val="0"/>
              </a:spcBef>
              <a:buNone/>
            </a:pPr>
            <a:endParaRPr lang="en-US" sz="28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b="1" dirty="0"/>
              <a:t>Goal 2:</a:t>
            </a:r>
            <a:endParaRPr lang="en-US" sz="28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give adviser an overview of all advisees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055" y="680936"/>
            <a:ext cx="4113264" cy="5496128"/>
          </a:xfrm>
          <a:prstGeom prst="rect">
            <a:avLst/>
          </a:prstGeom>
          <a:ln>
            <a:solidFill>
              <a:srgbClr val="003470"/>
            </a:solidFill>
          </a:ln>
        </p:spPr>
      </p:pic>
    </p:spTree>
    <p:extLst>
      <p:ext uri="{BB962C8B-B14F-4D97-AF65-F5344CB8AC3E}">
        <p14:creationId xmlns:p14="http://schemas.microsoft.com/office/powerpoint/2010/main" val="3347077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Hypothetical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4" y="864108"/>
            <a:ext cx="8229600" cy="5221382"/>
          </a:xfrm>
        </p:spPr>
        <p:txBody>
          <a:bodyPr anchor="t">
            <a:normAutofit/>
          </a:bodyPr>
          <a:lstStyle/>
          <a:p>
            <a:r>
              <a:rPr lang="en-US" sz="2800" b="1" dirty="0"/>
              <a:t>Ideal:</a:t>
            </a:r>
            <a:r>
              <a:rPr lang="en-US" sz="2800" dirty="0"/>
              <a:t> we would like to build a plugin that sits on top of Banner and does everything for us, but that won’t work because of FERPA concerns (can’t alter Banner)</a:t>
            </a:r>
          </a:p>
          <a:p>
            <a:endParaRPr lang="en-US" sz="2800" dirty="0"/>
          </a:p>
          <a:p>
            <a:r>
              <a:rPr lang="en-US" sz="2800" b="1" dirty="0"/>
              <a:t>Actual strategy:</a:t>
            </a:r>
            <a:endParaRPr lang="en-US" sz="2800" dirty="0"/>
          </a:p>
          <a:p>
            <a:pPr lvl="1"/>
            <a:r>
              <a:rPr lang="en-US" sz="2400" dirty="0"/>
              <a:t>Define </a:t>
            </a:r>
            <a:r>
              <a:rPr lang="en-US" sz="2400" b="1" dirty="0"/>
              <a:t>mapping</a:t>
            </a:r>
            <a:r>
              <a:rPr lang="en-US" sz="2400" dirty="0"/>
              <a:t> from course numbers to major/minor designation</a:t>
            </a:r>
          </a:p>
          <a:p>
            <a:pPr lvl="1"/>
            <a:r>
              <a:rPr lang="en-US" sz="2400" b="1" dirty="0"/>
              <a:t>Export</a:t>
            </a:r>
            <a:r>
              <a:rPr lang="en-US" sz="2400" dirty="0"/>
              <a:t> CSV of all advisees from Banner</a:t>
            </a:r>
          </a:p>
          <a:p>
            <a:pPr lvl="1"/>
            <a:r>
              <a:rPr lang="en-US" sz="2400" dirty="0"/>
              <a:t>Build a </a:t>
            </a:r>
            <a:r>
              <a:rPr lang="en-US" sz="2400" b="1" dirty="0"/>
              <a:t>parser</a:t>
            </a:r>
            <a:r>
              <a:rPr lang="en-US" sz="2400" dirty="0"/>
              <a:t> that extracts data from unofficial transcript (i.e. courses taken) and joins with mapping, majors/minors</a:t>
            </a:r>
          </a:p>
          <a:p>
            <a:pPr lvl="1"/>
            <a:r>
              <a:rPr lang="en-US" sz="2400" dirty="0"/>
              <a:t>Build </a:t>
            </a:r>
            <a:r>
              <a:rPr lang="en-US" sz="2400" b="1" dirty="0"/>
              <a:t>authenticated frontend </a:t>
            </a:r>
            <a:r>
              <a:rPr lang="en-US" sz="2400" dirty="0"/>
              <a:t>for adviser to track student progress, as well as (maybe) send messages / schedule appointments</a:t>
            </a:r>
          </a:p>
        </p:txBody>
      </p:sp>
    </p:spTree>
    <p:extLst>
      <p:ext uri="{BB962C8B-B14F-4D97-AF65-F5344CB8AC3E}">
        <p14:creationId xmlns:p14="http://schemas.microsoft.com/office/powerpoint/2010/main" val="775384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Hypothetical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3" y="864108"/>
            <a:ext cx="8324193" cy="5120640"/>
          </a:xfrm>
        </p:spPr>
        <p:txBody>
          <a:bodyPr anchor="t">
            <a:normAutofit lnSpcReduction="10000"/>
          </a:bodyPr>
          <a:lstStyle/>
          <a:p>
            <a:r>
              <a:rPr lang="en-US" sz="2800" b="1" dirty="0">
                <a:solidFill>
                  <a:schemeClr val="accent1"/>
                </a:solidFill>
              </a:rPr>
              <a:t>Ideal:</a:t>
            </a:r>
            <a:r>
              <a:rPr lang="en-US" sz="2800" dirty="0">
                <a:solidFill>
                  <a:schemeClr val="accent1"/>
                </a:solidFill>
              </a:rPr>
              <a:t> we would like to build a plugin that sits on top of Banner and does everything for us, but that won’t work because of FERPA concerns (can’t alter Banner)</a:t>
            </a:r>
          </a:p>
          <a:p>
            <a:endParaRPr lang="en-US" sz="2800" dirty="0">
              <a:solidFill>
                <a:schemeClr val="accent1"/>
              </a:solidFill>
            </a:endParaRPr>
          </a:p>
          <a:p>
            <a:r>
              <a:rPr lang="en-US" sz="2800" b="1" dirty="0">
                <a:solidFill>
                  <a:schemeClr val="accent1"/>
                </a:solidFill>
              </a:rPr>
              <a:t>Actual strategy:</a:t>
            </a:r>
            <a:endParaRPr lang="en-US" sz="2800" dirty="0">
              <a:solidFill>
                <a:schemeClr val="accent1"/>
              </a:solidFill>
            </a:endParaRPr>
          </a:p>
          <a:p>
            <a:pPr lvl="1"/>
            <a:r>
              <a:rPr lang="en-US" sz="2400" dirty="0">
                <a:solidFill>
                  <a:schemeClr val="accent1"/>
                </a:solidFill>
              </a:rPr>
              <a:t>Define </a:t>
            </a:r>
            <a:r>
              <a:rPr lang="en-US" sz="2400" b="1" dirty="0">
                <a:solidFill>
                  <a:schemeClr val="accent1"/>
                </a:solidFill>
              </a:rPr>
              <a:t>mapping</a:t>
            </a:r>
            <a:r>
              <a:rPr lang="en-US" sz="2400" dirty="0">
                <a:solidFill>
                  <a:schemeClr val="accent1"/>
                </a:solidFill>
              </a:rPr>
              <a:t> from course numbers to major/minor designation     (core, T|S|P, seminar, etc.)</a:t>
            </a:r>
          </a:p>
          <a:p>
            <a:pPr lvl="1"/>
            <a:r>
              <a:rPr lang="en-US" sz="2400" b="1" dirty="0">
                <a:solidFill>
                  <a:schemeClr val="accent1"/>
                </a:solidFill>
              </a:rPr>
              <a:t>Export</a:t>
            </a:r>
            <a:r>
              <a:rPr lang="en-US" sz="2400" dirty="0">
                <a:solidFill>
                  <a:schemeClr val="accent1"/>
                </a:solidFill>
              </a:rPr>
              <a:t> CSV of all advisees from Banner</a:t>
            </a:r>
          </a:p>
          <a:p>
            <a:pPr lvl="1"/>
            <a:r>
              <a:rPr lang="en-US" sz="2400" dirty="0">
                <a:solidFill>
                  <a:schemeClr val="accent1"/>
                </a:solidFill>
              </a:rPr>
              <a:t>Build a </a:t>
            </a:r>
            <a:r>
              <a:rPr lang="en-US" sz="2400" b="1" dirty="0">
                <a:solidFill>
                  <a:schemeClr val="accent1"/>
                </a:solidFill>
              </a:rPr>
              <a:t>parser</a:t>
            </a:r>
            <a:r>
              <a:rPr lang="en-US" sz="2400" dirty="0">
                <a:solidFill>
                  <a:schemeClr val="accent1"/>
                </a:solidFill>
              </a:rPr>
              <a:t> that extracts data from unofficial transcript (i.e. courses taken) and joins with mapping, majors/minors</a:t>
            </a:r>
          </a:p>
          <a:p>
            <a:pPr lvl="1"/>
            <a:r>
              <a:rPr lang="en-US" sz="2400" dirty="0"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Build </a:t>
            </a:r>
            <a:r>
              <a:rPr lang="en-US" sz="2400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authenticated frontend </a:t>
            </a:r>
            <a:r>
              <a:rPr lang="en-US" sz="2400" dirty="0"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for adviser to track student progress, as well as (maybe) send messages / schedule appointments</a:t>
            </a:r>
          </a:p>
        </p:txBody>
      </p:sp>
    </p:spTree>
    <p:extLst>
      <p:ext uri="{BB962C8B-B14F-4D97-AF65-F5344CB8AC3E}">
        <p14:creationId xmlns:p14="http://schemas.microsoft.com/office/powerpoint/2010/main" val="488974936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{44CAA6D2-73C3-084C-8F3A-B537DB3AE7AC}tf10001124</Template>
  <TotalTime>773</TotalTime>
  <Words>1278</Words>
  <Application>Microsoft Macintosh PowerPoint</Application>
  <PresentationFormat>Widescreen</PresentationFormat>
  <Paragraphs>195</Paragraphs>
  <Slides>30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Corbel</vt:lpstr>
      <vt:lpstr>Wingdings</vt:lpstr>
      <vt:lpstr>Wingdings 2</vt:lpstr>
      <vt:lpstr>Frame</vt:lpstr>
      <vt:lpstr>Intro to Coding with Python– Prototyping</vt:lpstr>
      <vt:lpstr>Plan for Today</vt:lpstr>
      <vt:lpstr>Hypothetical example</vt:lpstr>
      <vt:lpstr>Hypothetical example</vt:lpstr>
      <vt:lpstr>Hypothetical example</vt:lpstr>
      <vt:lpstr>Hypothetical example</vt:lpstr>
      <vt:lpstr>Hypothetical example</vt:lpstr>
      <vt:lpstr>Hypothetical example</vt:lpstr>
      <vt:lpstr>Hypothetical example</vt:lpstr>
      <vt:lpstr>Discussion</vt:lpstr>
      <vt:lpstr>User-centered design framework</vt:lpstr>
      <vt:lpstr>Competitive review</vt:lpstr>
      <vt:lpstr>Defining your audience</vt:lpstr>
      <vt:lpstr>Semi-structured interviews</vt:lpstr>
      <vt:lpstr>Defining your audience</vt:lpstr>
      <vt:lpstr>Hierarchical task analysis</vt:lpstr>
      <vt:lpstr>Task analysis example</vt:lpstr>
      <vt:lpstr>Defining your audience</vt:lpstr>
      <vt:lpstr>Personas</vt:lpstr>
      <vt:lpstr>Activity: personas</vt:lpstr>
      <vt:lpstr>PowerPoint Presentation</vt:lpstr>
      <vt:lpstr>CS Life Skill #1: “Paper prototyping”</vt:lpstr>
      <vt:lpstr>“Paper prototyping” goals</vt:lpstr>
      <vt:lpstr>Discussion</vt:lpstr>
      <vt:lpstr>CS Life Skill #2: “Architecture diagrams”</vt:lpstr>
      <vt:lpstr>Example: use case diagram (high level)</vt:lpstr>
      <vt:lpstr>Example: activity diagram (mid level)</vt:lpstr>
      <vt:lpstr>Example: class diagram (low level)</vt:lpstr>
      <vt:lpstr>Your turn!</vt:lpstr>
      <vt:lpstr>Takeaways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Mosca, Ab E.</cp:lastModifiedBy>
  <cp:revision>42</cp:revision>
  <dcterms:created xsi:type="dcterms:W3CDTF">2023-08-03T18:49:17Z</dcterms:created>
  <dcterms:modified xsi:type="dcterms:W3CDTF">2023-11-14T16:50:13Z</dcterms:modified>
</cp:coreProperties>
</file>

<file path=docProps/thumbnail.jpeg>
</file>